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303" r:id="rId3"/>
    <p:sldId id="296" r:id="rId4"/>
    <p:sldId id="298" r:id="rId5"/>
    <p:sldId id="263" r:id="rId6"/>
    <p:sldId id="299" r:id="rId7"/>
    <p:sldId id="288" r:id="rId8"/>
    <p:sldId id="287" r:id="rId9"/>
    <p:sldId id="290" r:id="rId10"/>
    <p:sldId id="289" r:id="rId11"/>
    <p:sldId id="295" r:id="rId12"/>
    <p:sldId id="284" r:id="rId13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87" autoAdjust="0"/>
    <p:restoredTop sz="83126" autoAdjust="0"/>
  </p:normalViewPr>
  <p:slideViewPr>
    <p:cSldViewPr>
      <p:cViewPr varScale="1">
        <p:scale>
          <a:sx n="56" d="100"/>
          <a:sy n="56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05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697084F-DF1E-4171-B3FB-A732FEA74AB7}" type="datetimeFigureOut">
              <a:rPr lang="fr-FR"/>
              <a:pPr>
                <a:defRPr/>
              </a:pPr>
              <a:t>30/09/2016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 dirty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itchFamily="34" charset="0"/>
              </a:defRPr>
            </a:lvl1pPr>
          </a:lstStyle>
          <a:p>
            <a:fld id="{779F2FC6-F0D4-433B-94E5-A371A2D39D3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z="1800" smtClean="0"/>
          </a:p>
          <a:p>
            <a:endParaRPr lang="fr-FR" altLang="fr-FR" sz="1800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48671B-205D-42D1-A0F8-B3F0C38B8759}" type="slidenum">
              <a:rPr lang="fr-FR" altLang="fr-FR"/>
              <a:pPr/>
              <a:t>3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z="1700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05366B-9C09-4BBC-9765-578BD93CE47A}" type="slidenum">
              <a:rPr lang="fr-FR" altLang="fr-FR"/>
              <a:pPr/>
              <a:t>5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z="1700" smtClean="0"/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61AC62-14F6-4242-85C0-AB6925DC8356}" type="slidenum">
              <a:rPr lang="fr-FR" altLang="fr-FR"/>
              <a:pPr/>
              <a:t>7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46063" indent="-246063">
              <a:buFontTx/>
              <a:buAutoNum type="arabicPeriod"/>
            </a:pPr>
            <a:endParaRPr lang="fr-FR" altLang="fr-FR" sz="1700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15534E-C62F-49B6-99EF-8EDC96134E1D}" type="slidenum">
              <a:rPr lang="fr-FR" altLang="fr-FR"/>
              <a:pPr/>
              <a:t>8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z="1700" smtClean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4A8021-262A-4B24-AB90-62AEC4AE188E}" type="slidenum">
              <a:rPr lang="fr-FR" altLang="fr-FR"/>
              <a:pPr/>
              <a:t>9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z="1700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7750A4-3AF2-4AAC-BDFF-425120DFC452}" type="slidenum">
              <a:rPr lang="fr-FR" altLang="fr-FR"/>
              <a:pPr/>
              <a:t>10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fr-FR" altLang="fr-FR" sz="1800" smtClean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CBCF41-6087-4A69-8992-1D66BDC38A56}" type="slidenum">
              <a:rPr lang="fr-FR" altLang="fr-FR"/>
              <a:pPr/>
              <a:t>11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z="1700" b="1" smtClean="0"/>
          </a:p>
          <a:p>
            <a:pPr eaLnBrk="1" hangingPunct="1">
              <a:spcBef>
                <a:spcPct val="0"/>
              </a:spcBef>
            </a:pPr>
            <a:endParaRPr lang="fr-FR" altLang="fr-FR" sz="1700" smtClean="0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E2DF73-EA46-4A90-BFB0-A7F90C2F600B}" type="slidenum">
              <a:rPr lang="fr-FR" altLang="fr-FR"/>
              <a:pPr/>
              <a:t>12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Rectangle à coins arrondis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1A627-8B56-4D8B-8D79-669A00149301}" type="datetime1">
              <a:rPr lang="fr-FR"/>
              <a:pPr>
                <a:defRPr/>
              </a:pPr>
              <a:t>30/09/2016</a:t>
            </a:fld>
            <a:endParaRPr lang="fr-FR" dirty="0"/>
          </a:p>
        </p:txBody>
      </p:sp>
      <p:sp>
        <p:nvSpPr>
          <p:cNvPr id="12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17ème CPC – 19 janvier 2016</a:t>
            </a:r>
          </a:p>
        </p:txBody>
      </p:sp>
      <p:sp>
        <p:nvSpPr>
          <p:cNvPr id="13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31E87-4BE9-4A4D-B404-5D9D63BAD2D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C65C2-A10F-4250-B4A3-BD64C1139F2B}" type="datetime1">
              <a:rPr lang="fr-FR"/>
              <a:pPr>
                <a:defRPr/>
              </a:pPr>
              <a:t>30/09/2016</a:t>
            </a:fld>
            <a:endParaRPr lang="fr-FR" dirty="0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17ème CPC – 19 janvier 2016</a:t>
            </a: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9B6C9-A31E-4285-8882-3D63B982043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904CD-8CC9-432A-90B7-B0E36BBE39FE}" type="datetime1">
              <a:rPr lang="fr-FR"/>
              <a:pPr>
                <a:defRPr/>
              </a:pPr>
              <a:t>30/09/2016</a:t>
            </a:fld>
            <a:endParaRPr lang="fr-FR" dirty="0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17ème CPC – 19 janvier 2016</a:t>
            </a: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C551E-9452-495A-BC64-59E3C8CE05A6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199CE-323F-4864-994F-456EE48FA871}" type="datetime1">
              <a:rPr lang="fr-FR"/>
              <a:pPr>
                <a:defRPr/>
              </a:pPr>
              <a:t>30/09/2016</a:t>
            </a:fld>
            <a:endParaRPr lang="fr-FR" dirty="0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17ème CPC – 19 janvier 2016</a:t>
            </a: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08467-3C1D-4DE3-8A76-FE219C29AA06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Rectangle à coins arrondis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CA99F-6BB9-4436-BFCF-C3F1592AB2CC}" type="datetime1">
              <a:rPr lang="fr-FR"/>
              <a:pPr>
                <a:defRPr/>
              </a:pPr>
              <a:t>30/09/2016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17ème CPC – 19 janvier 2016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D3EE34AD-7830-4CE5-89AC-9C5CC20D71F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67BC-7B43-410F-9A4F-70BEDC1FFD90}" type="datetime1">
              <a:rPr lang="fr-FR"/>
              <a:pPr>
                <a:defRPr/>
              </a:pPr>
              <a:t>30/09/2016</a:t>
            </a:fld>
            <a:endParaRPr lang="fr-FR" dirty="0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17ème CPC – 19 janvier 2016</a:t>
            </a:r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DBEC0-397A-46E9-9544-8986A50A6EB6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CB63-D016-487F-B8AD-A0F4B97D4ACA}" type="datetime1">
              <a:rPr lang="fr-FR"/>
              <a:pPr>
                <a:defRPr/>
              </a:pPr>
              <a:t>30/09/2016</a:t>
            </a:fld>
            <a:endParaRPr lang="fr-FR" dirty="0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17ème CPC – 19 janvier 2016</a:t>
            </a:r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68849-0EE3-4C40-BBFA-57997B272A5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3588B-78C4-4D22-9D90-CA5C4139F62A}" type="datetime1">
              <a:rPr lang="fr-FR"/>
              <a:pPr>
                <a:defRPr/>
              </a:pPr>
              <a:t>30/09/2016</a:t>
            </a:fld>
            <a:endParaRPr lang="fr-FR" dirty="0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17ème CPC – 19 janvier 2016</a:t>
            </a:r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37E83-CC28-4C87-B136-318429E7D83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E6A0A-3009-4DC7-80C5-F5CCE4174DA5}" type="datetime1">
              <a:rPr lang="fr-FR"/>
              <a:pPr>
                <a:defRPr/>
              </a:pPr>
              <a:t>30/09/2016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17ème CPC – 19 janvier 2016</a:t>
            </a:r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D64E9-4982-493B-9A61-12E885347A6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6" name="Rectangle à coins arrondis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E7FD-6FA0-4C25-839A-528FF6259DDD}" type="datetime1">
              <a:rPr lang="fr-FR"/>
              <a:pPr>
                <a:defRPr/>
              </a:pPr>
              <a:t>30/09/2016</a:t>
            </a:fld>
            <a:endParaRPr lang="fr-FR" dirty="0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17ème CPC – 19 janvier 2016</a:t>
            </a:r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92B33-7DC9-40AD-A807-53685ABF5F9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dirty="0" smtClean="0"/>
              <a:t>Cliquez sur l'icône pour ajouter une image</a:t>
            </a:r>
            <a:endParaRPr lang="en-US" noProof="0" dirty="0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05CD3-72B6-4E70-AE1A-94763402594E}" type="datetime1">
              <a:rPr lang="fr-FR"/>
              <a:pPr>
                <a:defRPr/>
              </a:pPr>
              <a:t>30/09/2016</a:t>
            </a:fld>
            <a:endParaRPr lang="fr-FR" dirty="0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17ème CPC – 19 janvier 2016</a:t>
            </a: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47151A89-75C2-48BA-887F-53D50706B1A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8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US" altLang="fr-FR" smtClean="0"/>
          </a:p>
        </p:txBody>
      </p:sp>
      <p:sp>
        <p:nvSpPr>
          <p:cNvPr id="1029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97027A-54FB-4FE5-910E-548559DA0715}" type="datetime1">
              <a:rPr lang="fr-FR"/>
              <a:pPr>
                <a:defRPr/>
              </a:pPr>
              <a:t>30/09/2016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17ème CPC – 19 janvier 2016</a:t>
            </a: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fld id="{DCF73EF6-A649-4F18-B604-315115412F56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63" r:id="rId2"/>
    <p:sldLayoutId id="2147484071" r:id="rId3"/>
    <p:sldLayoutId id="2147484064" r:id="rId4"/>
    <p:sldLayoutId id="2147484065" r:id="rId5"/>
    <p:sldLayoutId id="2147484066" r:id="rId6"/>
    <p:sldLayoutId id="2147484067" r:id="rId7"/>
    <p:sldLayoutId id="2147484072" r:id="rId8"/>
    <p:sldLayoutId id="2147484073" r:id="rId9"/>
    <p:sldLayoutId id="2147484068" r:id="rId10"/>
    <p:sldLayoutId id="214748406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DCE2E2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r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fr-FR" altLang="fr-FR" smtClean="0">
                <a:latin typeface="Arial" pitchFamily="34" charset="0"/>
              </a:rPr>
              <a:t>CAP CUISINE</a:t>
            </a:r>
            <a:endParaRPr lang="fr-FR" altLang="fr-FR" sz="2000" smtClean="0">
              <a:latin typeface="Arial" pitchFamily="34" charset="0"/>
            </a:endParaRPr>
          </a:p>
        </p:txBody>
      </p:sp>
      <p:sp>
        <p:nvSpPr>
          <p:cNvPr id="7172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4F5F47C4-9CB8-4F1B-A060-FE2865C1E177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Réunions octobre – novembre 2016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900113" y="0"/>
            <a:ext cx="7772400" cy="706438"/>
          </a:xfrm>
        </p:spPr>
        <p:txBody>
          <a:bodyPr/>
          <a:lstStyle/>
          <a:p>
            <a:pPr algn="ctr"/>
            <a:r>
              <a:rPr lang="fr-FR" altLang="fr-FR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 règlement d’examen</a:t>
            </a:r>
          </a:p>
        </p:txBody>
      </p:sp>
      <p:pic>
        <p:nvPicPr>
          <p:cNvPr id="27651" name="Espace réservé du contenu 2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19250" y="706438"/>
            <a:ext cx="5040313" cy="6069012"/>
          </a:xfrm>
        </p:spPr>
      </p:pic>
      <p:sp>
        <p:nvSpPr>
          <p:cNvPr id="2765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31462D06-D278-45BD-B618-5CA3DFBB9B2B}" type="slidenum">
              <a:rPr lang="fr-FR" altLang="fr-FR"/>
              <a:pPr/>
              <a:t>10</a:t>
            </a:fld>
            <a:endParaRPr lang="fr-FR" altLang="fr-FR"/>
          </a:p>
        </p:txBody>
      </p:sp>
      <p:sp>
        <p:nvSpPr>
          <p:cNvPr id="2" name="Rectangle à coins arrondis 1"/>
          <p:cNvSpPr/>
          <p:nvPr/>
        </p:nvSpPr>
        <p:spPr>
          <a:xfrm>
            <a:off x="1476375" y="1844675"/>
            <a:ext cx="5183188" cy="15128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654" name="ZoneTexte 2"/>
          <p:cNvSpPr txBox="1">
            <a:spLocks noChangeArrowheads="1"/>
          </p:cNvSpPr>
          <p:nvPr/>
        </p:nvSpPr>
        <p:spPr bwMode="auto">
          <a:xfrm>
            <a:off x="6804025" y="3738563"/>
            <a:ext cx="2232025" cy="92392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/>
              <a:t>Coefficients : 18/ 25 pour les épreuves professionnelles</a:t>
            </a:r>
          </a:p>
        </p:txBody>
      </p:sp>
      <p:sp>
        <p:nvSpPr>
          <p:cNvPr id="27655" name="ZoneTexte 3"/>
          <p:cNvSpPr txBox="1">
            <a:spLocks noChangeArrowheads="1"/>
          </p:cNvSpPr>
          <p:nvPr/>
        </p:nvSpPr>
        <p:spPr bwMode="auto">
          <a:xfrm>
            <a:off x="6872288" y="2420938"/>
            <a:ext cx="1800225" cy="64611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/>
              <a:t>Généralisation du CCF</a:t>
            </a:r>
          </a:p>
        </p:txBody>
      </p:sp>
      <p:sp>
        <p:nvSpPr>
          <p:cNvPr id="27656" name="ZoneTexte 4"/>
          <p:cNvSpPr txBox="1">
            <a:spLocks noChangeArrowheads="1"/>
          </p:cNvSpPr>
          <p:nvPr/>
        </p:nvSpPr>
        <p:spPr bwMode="auto">
          <a:xfrm>
            <a:off x="6948488" y="1341438"/>
            <a:ext cx="1724025" cy="64611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/>
              <a:t>Un pôle du RC = une épreuve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8421688" cy="1143000"/>
          </a:xfrm>
        </p:spPr>
        <p:txBody>
          <a:bodyPr/>
          <a:lstStyle/>
          <a:p>
            <a:pPr algn="ctr"/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ANNEXE VI</a:t>
            </a:r>
            <a:br>
              <a:rPr lang="fr-FR" altLang="fr-FR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fr-FR" altLang="fr-FR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LISTE DES TECHNIQUES PROFESSIONNELLES A MAITRISER</a:t>
            </a:r>
          </a:p>
        </p:txBody>
      </p:sp>
      <p:sp>
        <p:nvSpPr>
          <p:cNvPr id="2969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4213" y="2133600"/>
            <a:ext cx="7772400" cy="3348038"/>
          </a:xfrm>
        </p:spPr>
        <p:txBody>
          <a:bodyPr/>
          <a:lstStyle/>
          <a:p>
            <a:r>
              <a:rPr lang="fr-FR" altLang="fr-FR" sz="280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1. Techniques de préparation de base </a:t>
            </a:r>
          </a:p>
          <a:p>
            <a:r>
              <a:rPr lang="fr-FR" altLang="fr-FR" sz="280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2. Cuissons</a:t>
            </a:r>
          </a:p>
          <a:p>
            <a:r>
              <a:rPr lang="fr-FR" altLang="fr-FR" sz="2800" smtClean="0">
                <a:latin typeface="Calibri" pitchFamily="34" charset="0"/>
                <a:cs typeface="Times New Roman" pitchFamily="18" charset="0"/>
              </a:rPr>
              <a:t>3. Fonds, sauces, jus et marinade, appareils et liaisons</a:t>
            </a:r>
          </a:p>
          <a:p>
            <a:r>
              <a:rPr lang="fr-FR" altLang="fr-FR" sz="280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4.  Pâtisseries : Appareils, crèmes, sauces, coulis </a:t>
            </a:r>
          </a:p>
          <a:p>
            <a:r>
              <a:rPr lang="fr-FR" altLang="fr-FR" sz="280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5.  Pâtisseries : Pâtes</a:t>
            </a:r>
            <a:endParaRPr lang="fr-FR" altLang="fr-FR" smtClean="0"/>
          </a:p>
        </p:txBody>
      </p:sp>
      <p:sp>
        <p:nvSpPr>
          <p:cNvPr id="29700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617E5029-6A3D-4807-8E7D-CD7CDCF1AE48}" type="slidenum">
              <a:rPr lang="fr-FR" altLang="fr-FR"/>
              <a:pPr/>
              <a:t>11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38238"/>
          </a:xfrm>
        </p:spPr>
        <p:txBody>
          <a:bodyPr/>
          <a:lstStyle/>
          <a:p>
            <a:pPr algn="ctr" eaLnBrk="1" hangingPunct="1"/>
            <a:r>
              <a:rPr lang="fr-FR" altLang="fr-FR" sz="3100" smtClean="0">
                <a:latin typeface="Arial" pitchFamily="34" charset="0"/>
              </a:rPr>
              <a:t>CAP Cuisine</a:t>
            </a:r>
            <a:r>
              <a:rPr lang="fr-FR" altLang="fr-FR" sz="3600" smtClean="0">
                <a:latin typeface="Arial" pitchFamily="34" charset="0"/>
              </a:rPr>
              <a:t/>
            </a:r>
            <a:br>
              <a:rPr lang="fr-FR" altLang="fr-FR" sz="3600" smtClean="0">
                <a:latin typeface="Arial" pitchFamily="34" charset="0"/>
              </a:rPr>
            </a:br>
            <a:r>
              <a:rPr lang="fr-FR" altLang="fr-FR" sz="2700" smtClean="0">
                <a:latin typeface="Arial" pitchFamily="34" charset="0"/>
              </a:rPr>
              <a:t>Groupe de travail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795963" y="6165850"/>
            <a:ext cx="3098800" cy="358775"/>
          </a:xfrm>
        </p:spPr>
        <p:txBody>
          <a:bodyPr/>
          <a:lstStyle/>
          <a:p>
            <a:pPr>
              <a:defRPr/>
            </a:pPr>
            <a:r>
              <a:rPr lang="fr-FR" dirty="0"/>
              <a:t>17ème CPC – 19 janvier 2016</a:t>
            </a:r>
          </a:p>
        </p:txBody>
      </p:sp>
      <p:sp>
        <p:nvSpPr>
          <p:cNvPr id="31748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C6834D3B-0532-4892-9092-0A28468CF428}" type="slidenum">
              <a:rPr lang="fr-FR" altLang="fr-FR"/>
              <a:pPr/>
              <a:t>12</a:t>
            </a:fld>
            <a:endParaRPr lang="fr-FR" altLang="fr-FR"/>
          </a:p>
        </p:txBody>
      </p:sp>
      <p:pic>
        <p:nvPicPr>
          <p:cNvPr id="31749" name="Espace réservé du contenu 2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2563" y="1138238"/>
            <a:ext cx="8686800" cy="4883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55650" y="1844675"/>
            <a:ext cx="7772400" cy="436562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Les objectifs de la rénovation :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fr-F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Rénovation en cohérence avec les BP rénovés</a:t>
            </a:r>
          </a:p>
          <a:p>
            <a:pPr>
              <a:defRPr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Recentrage sur le cœur de métier </a:t>
            </a:r>
          </a:p>
          <a:p>
            <a:pPr>
              <a:defRPr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pproche par compétences</a:t>
            </a:r>
          </a:p>
          <a:p>
            <a:pPr>
              <a:defRPr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ransversalité des enseignements de culture professionnelle (cuisine, gestion et sciences appliquées)</a:t>
            </a:r>
          </a:p>
          <a:p>
            <a:pPr>
              <a:defRPr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ecture facilitée du référentiel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C6C81EAD-7F50-48C6-847C-A55367E8332B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1434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sz="3600" smtClean="0">
                <a:solidFill>
                  <a:schemeClr val="tx1"/>
                </a:solidFill>
                <a:latin typeface="Arial" pitchFamily="34" charset="0"/>
              </a:rPr>
              <a:t>CAP Cuisine</a:t>
            </a:r>
            <a:br>
              <a:rPr lang="fr-FR" altLang="fr-FR" sz="360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fr-FR" altLang="fr-FR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Eléments de contexte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785225" cy="1155700"/>
          </a:xfrm>
        </p:spPr>
        <p:txBody>
          <a:bodyPr/>
          <a:lstStyle/>
          <a:p>
            <a:pPr algn="ctr" eaLnBrk="1" hangingPunct="1"/>
            <a:r>
              <a:rPr lang="fr-FR" altLang="fr-FR" sz="3600" smtClean="0">
                <a:solidFill>
                  <a:schemeClr val="tx1"/>
                </a:solidFill>
                <a:latin typeface="Arial" pitchFamily="34" charset="0"/>
              </a:rPr>
              <a:t>Le référentiel d’activités professionnelles </a:t>
            </a:r>
            <a:br>
              <a:rPr lang="fr-FR" altLang="fr-FR" sz="360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fr-FR" altLang="fr-FR" sz="2800" smtClean="0">
                <a:solidFill>
                  <a:schemeClr val="tx1"/>
                </a:solidFill>
                <a:latin typeface="Arial" pitchFamily="34" charset="0"/>
              </a:rPr>
              <a:t>champ d’activité et  emplois concernés</a:t>
            </a:r>
            <a:endParaRPr lang="fr-FR" altLang="fr-FR" sz="2800" smtClean="0">
              <a:solidFill>
                <a:schemeClr val="tx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268413"/>
            <a:ext cx="8856663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altLang="fr-FR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fr-FR" altLang="fr-FR" sz="24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sz="2400" smtClean="0">
                <a:latin typeface="Arial" pitchFamily="34" charset="0"/>
                <a:cs typeface="Arial" pitchFamily="34" charset="0"/>
              </a:rPr>
              <a:t>Le titulaire du CAP Cuisine occupe un poste dans </a:t>
            </a:r>
            <a:r>
              <a:rPr lang="fr-FR" altLang="fr-FR" sz="2400" b="1" smtClean="0">
                <a:latin typeface="Arial" pitchFamily="34" charset="0"/>
                <a:cs typeface="Arial" pitchFamily="34" charset="0"/>
              </a:rPr>
              <a:t>tous types de cuisines. </a:t>
            </a:r>
          </a:p>
          <a:p>
            <a:pPr eaLnBrk="1" hangingPunct="1">
              <a:lnSpc>
                <a:spcPct val="90000"/>
              </a:lnSpc>
            </a:pPr>
            <a:endParaRPr lang="fr-FR" altLang="fr-FR" sz="240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fr-FR" sz="2400" smtClean="0">
                <a:latin typeface="Arial" pitchFamily="34" charset="0"/>
              </a:rPr>
              <a:t>Les emplois concernés : </a:t>
            </a:r>
          </a:p>
          <a:p>
            <a:pPr lvl="2" eaLnBrk="1" hangingPunct="1">
              <a:lnSpc>
                <a:spcPct val="90000"/>
              </a:lnSpc>
            </a:pPr>
            <a:endParaRPr lang="fr-FR" altLang="fr-FR" sz="2400" smtClean="0">
              <a:latin typeface="Arial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fr-FR" altLang="fr-FR" sz="2400" smtClean="0">
                <a:latin typeface="Arial" pitchFamily="34" charset="0"/>
              </a:rPr>
              <a:t>dans les métiers de la cuisine de tous les secteurs de la restauration commerciale ou sociale,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fr-FR" sz="2400" smtClean="0">
                <a:latin typeface="Arial" pitchFamily="34" charset="0"/>
              </a:rPr>
              <a:t>puis éventuellement des postes à responsabilités.</a:t>
            </a:r>
          </a:p>
          <a:p>
            <a:pPr eaLnBrk="1" hangingPunct="1">
              <a:lnSpc>
                <a:spcPct val="90000"/>
              </a:lnSpc>
            </a:pPr>
            <a:endParaRPr lang="fr-FR" altLang="fr-FR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fr-FR" altLang="fr-FR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fr-FR" altLang="fr-FR" smtClean="0">
              <a:latin typeface="Arial" pitchFamily="34" charset="0"/>
            </a:endParaRPr>
          </a:p>
        </p:txBody>
      </p:sp>
      <p:sp>
        <p:nvSpPr>
          <p:cNvPr id="15364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D64C2845-60A9-4344-B2DF-5FF662C829E3}" type="slidenum">
              <a:rPr lang="fr-FR" altLang="fr-FR"/>
              <a:pPr/>
              <a:t>3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650" y="1181100"/>
            <a:ext cx="8196263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BBD007F3-49A1-4CA2-91F2-5CAC7468F0EE}" type="slidenum">
              <a:rPr lang="fr-FR" altLang="fr-FR"/>
              <a:pPr/>
              <a:t>4</a:t>
            </a:fld>
            <a:endParaRPr lang="fr-FR" altLang="fr-FR"/>
          </a:p>
        </p:txBody>
      </p:sp>
      <p:sp>
        <p:nvSpPr>
          <p:cNvPr id="3" name="Rectangle 2"/>
          <p:cNvSpPr/>
          <p:nvPr/>
        </p:nvSpPr>
        <p:spPr>
          <a:xfrm>
            <a:off x="2590800" y="3175"/>
            <a:ext cx="4572000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fr-FR" altLang="fr-FR" sz="3600" dirty="0">
                <a:ea typeface="+mj-ea"/>
                <a:cs typeface="+mj-cs"/>
              </a:rPr>
              <a:t>CAP Cuisine</a:t>
            </a:r>
            <a:br>
              <a:rPr lang="fr-FR" altLang="fr-FR" sz="3600" dirty="0">
                <a:ea typeface="+mj-ea"/>
                <a:cs typeface="+mj-cs"/>
              </a:rPr>
            </a:br>
            <a:r>
              <a:rPr lang="fr-FR" altLang="fr-FR" sz="2800" dirty="0">
                <a:ea typeface="+mj-ea"/>
              </a:rPr>
              <a:t>Architecture générale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179388" y="-315913"/>
            <a:ext cx="8348662" cy="1143001"/>
          </a:xfrm>
        </p:spPr>
        <p:txBody>
          <a:bodyPr/>
          <a:lstStyle/>
          <a:p>
            <a:pPr algn="ctr" eaLnBrk="1" hangingPunct="1"/>
            <a:r>
              <a:rPr lang="fr-FR" altLang="fr-FR" sz="2400" smtClean="0">
                <a:solidFill>
                  <a:schemeClr val="tx1"/>
                </a:solidFill>
                <a:latin typeface="Arial" pitchFamily="34" charset="0"/>
              </a:rPr>
              <a:t>LE REFERENTIEL DES ACTIVIT</a:t>
            </a:r>
            <a:r>
              <a:rPr lang="fr-FR" altLang="fr-FR" sz="2400" smtClean="0">
                <a:solidFill>
                  <a:schemeClr val="tx1"/>
                </a:solidFill>
                <a:latin typeface="Arial" pitchFamily="34" charset="0"/>
                <a:cs typeface="Times New Roman" pitchFamily="18" charset="0"/>
              </a:rPr>
              <a:t>É</a:t>
            </a:r>
            <a:r>
              <a:rPr lang="fr-FR" altLang="fr-FR" sz="2400" smtClean="0">
                <a:solidFill>
                  <a:schemeClr val="tx1"/>
                </a:solidFill>
                <a:latin typeface="Arial" pitchFamily="34" charset="0"/>
              </a:rPr>
              <a:t>S PROFESSIONNELLES</a:t>
            </a:r>
          </a:p>
        </p:txBody>
      </p:sp>
      <p:sp>
        <p:nvSpPr>
          <p:cNvPr id="1843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388" y="1412875"/>
            <a:ext cx="8964612" cy="43195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altLang="fr-FR" b="1" smtClean="0">
                <a:latin typeface="Arial" pitchFamily="34" charset="0"/>
              </a:rPr>
              <a:t>Deux</a:t>
            </a:r>
            <a:r>
              <a:rPr lang="fr-FR" altLang="fr-FR" smtClean="0">
                <a:latin typeface="Arial" pitchFamily="34" charset="0"/>
              </a:rPr>
              <a:t> </a:t>
            </a:r>
            <a:r>
              <a:rPr lang="fr-FR" altLang="fr-FR" b="1" smtClean="0">
                <a:latin typeface="Arial" pitchFamily="34" charset="0"/>
              </a:rPr>
              <a:t>pôles directeurs </a:t>
            </a:r>
            <a:r>
              <a:rPr lang="fr-FR" altLang="fr-FR" smtClean="0">
                <a:latin typeface="Arial" pitchFamily="34" charset="0"/>
              </a:rPr>
              <a:t>:</a:t>
            </a:r>
          </a:p>
          <a:p>
            <a:pPr eaLnBrk="1" hangingPunct="1">
              <a:buFont typeface="Wingdings 2" pitchFamily="18" charset="2"/>
              <a:buNone/>
            </a:pPr>
            <a:endParaRPr lang="fr-FR" altLang="fr-FR" smtClean="0">
              <a:latin typeface="Arial" pitchFamily="34" charset="0"/>
            </a:endParaRPr>
          </a:p>
          <a:p>
            <a:pPr eaLnBrk="1" hangingPunct="1"/>
            <a:r>
              <a:rPr lang="fr-FR" altLang="fr-FR" sz="2500" smtClean="0">
                <a:latin typeface="Arial" pitchFamily="34" charset="0"/>
              </a:rPr>
              <a:t>Pôle 1 : « organisation de la production de cuisine »</a:t>
            </a:r>
          </a:p>
          <a:p>
            <a:pPr eaLnBrk="1" hangingPunct="1"/>
            <a:endParaRPr lang="fr-FR" altLang="fr-FR" sz="2500" smtClean="0">
              <a:latin typeface="Arial" pitchFamily="34" charset="0"/>
            </a:endParaRPr>
          </a:p>
          <a:p>
            <a:pPr eaLnBrk="1" hangingPunct="1"/>
            <a:r>
              <a:rPr lang="fr-FR" altLang="fr-FR" sz="2500" smtClean="0">
                <a:latin typeface="Arial" pitchFamily="34" charset="0"/>
              </a:rPr>
              <a:t>Pôle 2 : «  Préparation et distribution de la production de cuisine »</a:t>
            </a:r>
          </a:p>
          <a:p>
            <a:pPr eaLnBrk="1" hangingPunct="1"/>
            <a:endParaRPr lang="fr-FR" altLang="fr-FR" sz="2500" smtClean="0">
              <a:latin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altLang="fr-FR" sz="2500" smtClean="0">
                <a:latin typeface="Arial" pitchFamily="34" charset="0"/>
              </a:rPr>
              <a:t>et un recentrage sur </a:t>
            </a:r>
            <a:r>
              <a:rPr lang="fr-FR" altLang="fr-FR" sz="2500" b="1" smtClean="0">
                <a:latin typeface="Arial" pitchFamily="34" charset="0"/>
              </a:rPr>
              <a:t>les fondamentaux et les activités emblématiques du métier</a:t>
            </a:r>
          </a:p>
        </p:txBody>
      </p:sp>
      <p:sp>
        <p:nvSpPr>
          <p:cNvPr id="18436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02C59D78-7FBE-4CE0-A125-7CF118F25173}" type="slidenum">
              <a:rPr lang="fr-FR" altLang="fr-FR"/>
              <a:pPr/>
              <a:t>5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mage 4"/>
          <p:cNvPicPr>
            <a:picLocks noChangeAspect="1"/>
          </p:cNvPicPr>
          <p:nvPr/>
        </p:nvPicPr>
        <p:blipFill>
          <a:blip r:embed="rId2"/>
          <a:srcRect l="23233"/>
          <a:stretch>
            <a:fillRect/>
          </a:stretch>
        </p:blipFill>
        <p:spPr bwMode="auto">
          <a:xfrm>
            <a:off x="146050" y="1125538"/>
            <a:ext cx="8910638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33A8DF29-4623-4288-84D7-1DE536DF99F0}" type="slidenum">
              <a:rPr lang="fr-FR" altLang="fr-FR"/>
              <a:pPr/>
              <a:t>6</a:t>
            </a:fld>
            <a:endParaRPr lang="fr-FR" altLang="fr-FR"/>
          </a:p>
        </p:txBody>
      </p:sp>
      <p:sp>
        <p:nvSpPr>
          <p:cNvPr id="20484" name="Titre 1"/>
          <p:cNvSpPr txBox="1">
            <a:spLocks/>
          </p:cNvSpPr>
          <p:nvPr/>
        </p:nvSpPr>
        <p:spPr bwMode="auto">
          <a:xfrm>
            <a:off x="160338" y="260350"/>
            <a:ext cx="8348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fr-FR" altLang="fr-FR" sz="2400"/>
              <a:t>LE REFERENTIEL DES ACTIVIT</a:t>
            </a:r>
            <a:r>
              <a:rPr lang="fr-FR" altLang="fr-FR" sz="2400">
                <a:cs typeface="Times New Roman" pitchFamily="18" charset="0"/>
              </a:rPr>
              <a:t>É</a:t>
            </a:r>
            <a:r>
              <a:rPr lang="fr-FR" altLang="fr-FR" sz="2400"/>
              <a:t>S PROFESSIONNELLES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1069975"/>
            <a:ext cx="7416800" cy="1079500"/>
          </a:xfrm>
          <a:noFill/>
        </p:spPr>
      </p:pic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7707313" y="1141413"/>
          <a:ext cx="1223962" cy="992187"/>
        </p:xfrm>
        <a:graphic>
          <a:graphicData uri="http://schemas.openxmlformats.org/drawingml/2006/table">
            <a:tbl>
              <a:tblPr/>
              <a:tblGrid>
                <a:gridCol w="1223962">
                  <a:extLst>
                    <a:ext uri="{9D8B030D-6E8A-4147-A177-3AD203B41FA5}"/>
                  </a:extLst>
                </a:gridCol>
              </a:tblGrid>
              <a:tr h="6245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b="1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latin typeface="Arial"/>
                          <a:ea typeface="Times New Roman"/>
                        </a:rPr>
                        <a:t>Règlement d’examen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67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Arial"/>
                          <a:ea typeface="Times New Roman"/>
                        </a:rPr>
                        <a:t>EPREUVES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70" marR="68570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4" name="Flèche droite 13"/>
          <p:cNvSpPr/>
          <p:nvPr/>
        </p:nvSpPr>
        <p:spPr>
          <a:xfrm>
            <a:off x="7272338" y="1852613"/>
            <a:ext cx="503237" cy="14446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5" name="Titre 1"/>
          <p:cNvSpPr txBox="1">
            <a:spLocks/>
          </p:cNvSpPr>
          <p:nvPr/>
        </p:nvSpPr>
        <p:spPr bwMode="auto">
          <a:xfrm>
            <a:off x="0" y="-46038"/>
            <a:ext cx="9144000" cy="1155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 algn="ctr" eaLnBrk="1" hangingPunct="1">
              <a:defRPr/>
            </a:pPr>
            <a:r>
              <a:rPr lang="fr-FR" altLang="fr-FR" sz="2800" dirty="0"/>
              <a:t>CAP Cuisine</a:t>
            </a:r>
          </a:p>
          <a:p>
            <a:pPr algn="ctr" eaLnBrk="1" hangingPunct="1">
              <a:defRPr/>
            </a:pPr>
            <a:r>
              <a:rPr lang="fr-FR" sz="2800" dirty="0">
                <a:latin typeface="Arial" charset="0"/>
                <a:ea typeface="+mj-ea"/>
                <a:cs typeface="+mj-cs"/>
              </a:rPr>
              <a:t>Linéarité RAP – RC - Epreuves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238500" y="2332038"/>
          <a:ext cx="4286250" cy="3875091"/>
        </p:xfrm>
        <a:graphic>
          <a:graphicData uri="http://schemas.openxmlformats.org/drawingml/2006/table">
            <a:tbl>
              <a:tblPr firstRow="1" firstCol="1" bandRow="1"/>
              <a:tblGrid>
                <a:gridCol w="1856837">
                  <a:extLst>
                    <a:ext uri="{9D8B030D-6E8A-4147-A177-3AD203B41FA5}"/>
                  </a:extLst>
                </a:gridCol>
                <a:gridCol w="2429413">
                  <a:extLst>
                    <a:ext uri="{9D8B030D-6E8A-4147-A177-3AD203B41FA5}"/>
                  </a:extLst>
                </a:gridCol>
              </a:tblGrid>
              <a:tr h="1497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Réceptionner, contrôler et stocker les marchandises dans le respect de la règlementation en vigueur et en appliquant les techniques de prévention des risques liées à l’activité.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7" marR="68587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1 - Les grandes familles de produits alimentaires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2 - Les fournisseurs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3 - Les mesures d’hygiène et de sécurité dans les locaux professionnels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4 - Les stocks et les approvisionnements</a:t>
                      </a:r>
                    </a:p>
                  </a:txBody>
                  <a:tcPr marL="68587" marR="68587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3774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Collecter l’ensemble des informations et organiser sa production culinaire dans le respect des consignes et du temps imparti.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7" marR="68587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5 - Le client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6 - L’approche économique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7 - Les locaux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8 - Les équipements et les matériels liés à la production et au stockage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9 - La prévention des risques liés à l’activité de cuisine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10 - Les modes d’organisation d’une prestation de cuisine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11 - Les supports et les documents de production</a:t>
                      </a:r>
                    </a:p>
                  </a:txBody>
                  <a:tcPr marL="68587" marR="68587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707313" y="2420938"/>
          <a:ext cx="1223962" cy="3744912"/>
        </p:xfrm>
        <a:graphic>
          <a:graphicData uri="http://schemas.openxmlformats.org/drawingml/2006/table">
            <a:tbl>
              <a:tblPr firstRow="1" firstCol="1" bandRow="1"/>
              <a:tblGrid>
                <a:gridCol w="1223962">
                  <a:extLst>
                    <a:ext uri="{9D8B030D-6E8A-4147-A177-3AD203B41FA5}"/>
                  </a:extLst>
                </a:gridCol>
              </a:tblGrid>
              <a:tr h="3744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EP1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organisation d’une production de cuisine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 candidat doit, à partir d’un contexte professionnel identifié, organiser une production de cuisine.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50825" y="2347913"/>
          <a:ext cx="2805113" cy="3889375"/>
        </p:xfrm>
        <a:graphic>
          <a:graphicData uri="http://schemas.openxmlformats.org/drawingml/2006/table">
            <a:tbl>
              <a:tblPr firstRow="1" firstCol="1" bandRow="1"/>
              <a:tblGrid>
                <a:gridCol w="1636316">
                  <a:extLst>
                    <a:ext uri="{9D8B030D-6E8A-4147-A177-3AD203B41FA5}"/>
                  </a:extLst>
                </a:gridCol>
                <a:gridCol w="1168797">
                  <a:extLst>
                    <a:ext uri="{9D8B030D-6E8A-4147-A177-3AD203B41FA5}"/>
                  </a:extLst>
                </a:gridCol>
              </a:tblGrid>
              <a:tr h="14977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u="sng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Pôle 1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Organisation de la production de cuisine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r-FR" sz="12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Participer </a:t>
                      </a:r>
                      <a:r>
                        <a:rPr lang="fr-FR" sz="1200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aux opérations d’approvisionnement et de stockage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39165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Contribuer à l’organisation d’une production culinaire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90" marR="6859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1544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9E0BC41-75CF-4D76-90D8-F3C528178DF7}" type="slidenum">
              <a:rPr lang="fr-FR" altLang="fr-FR"/>
              <a:pPr/>
              <a:t>7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623888"/>
            <a:ext cx="7416800" cy="1079500"/>
          </a:xfrm>
          <a:noFill/>
        </p:spPr>
      </p:pic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7789863" y="731838"/>
          <a:ext cx="1225550" cy="971550"/>
        </p:xfrm>
        <a:graphic>
          <a:graphicData uri="http://schemas.openxmlformats.org/drawingml/2006/table">
            <a:tbl>
              <a:tblPr/>
              <a:tblGrid>
                <a:gridCol w="1225550">
                  <a:extLst>
                    <a:ext uri="{9D8B030D-6E8A-4147-A177-3AD203B41FA5}"/>
                  </a:extLst>
                </a:gridCol>
              </a:tblGrid>
              <a:tr h="606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b="1" dirty="0" smtClean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latin typeface="Arial"/>
                          <a:ea typeface="Times New Roman"/>
                        </a:rPr>
                        <a:t>Règlement d’examen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659" marR="68659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65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Arial"/>
                          <a:ea typeface="Times New Roman"/>
                        </a:rPr>
                        <a:t>EPREUVES</a:t>
                      </a:r>
                      <a:endParaRPr lang="fr-FR" sz="1200" b="1" dirty="0">
                        <a:latin typeface="Times New Roman"/>
                        <a:ea typeface="Times New Roman"/>
                      </a:endParaRPr>
                    </a:p>
                  </a:txBody>
                  <a:tcPr marL="68659" marR="68659" marT="0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7756525" y="1766888"/>
          <a:ext cx="1223963" cy="4043362"/>
        </p:xfrm>
        <a:graphic>
          <a:graphicData uri="http://schemas.openxmlformats.org/drawingml/2006/table">
            <a:tbl>
              <a:tblPr/>
              <a:tblGrid>
                <a:gridCol w="1223963">
                  <a:extLst>
                    <a:ext uri="{9D8B030D-6E8A-4147-A177-3AD203B41FA5}"/>
                  </a:extLst>
                </a:gridCol>
              </a:tblGrid>
              <a:tr h="40433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Épreuve EP2 </a:t>
                      </a:r>
                      <a:endParaRPr lang="fr-FR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Réalisation de la production de cuisine</a:t>
                      </a:r>
                      <a:endParaRPr lang="fr-FR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 candidat réalise la production de cuisine qu’il doit planifier en fonction des consignes données. </a:t>
                      </a:r>
                      <a:endParaRPr lang="fr-FR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47" marR="68547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304800" y="1766888"/>
          <a:ext cx="2735263" cy="4975225"/>
        </p:xfrm>
        <a:graphic>
          <a:graphicData uri="http://schemas.openxmlformats.org/drawingml/2006/table">
            <a:tbl>
              <a:tblPr/>
              <a:tblGrid>
                <a:gridCol w="1151806">
                  <a:extLst>
                    <a:ext uri="{9D8B030D-6E8A-4147-A177-3AD203B41FA5}"/>
                  </a:extLst>
                </a:gridCol>
                <a:gridCol w="1583457">
                  <a:extLst>
                    <a:ext uri="{9D8B030D-6E8A-4147-A177-3AD203B41FA5}"/>
                  </a:extLst>
                </a:gridCol>
              </a:tblGrid>
              <a:tr h="1302267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u="sng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Pôle 2</a:t>
                      </a:r>
                      <a:endParaRPr lang="fr-FR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fr-FR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Préparation et distribution de la production de cuisine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54" marR="68554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Organiser le poste de travail tout au long de l’activité de cuisine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6564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 Mettre en œuvre les techniques de base et cuisiner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93624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 Contrôler, dresser et envoyer la production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0802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6.Communquer </a:t>
                      </a: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dans un contexte </a:t>
                      </a:r>
                      <a:r>
                        <a:rPr lang="fr-FR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profession-nel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3251200" y="1766888"/>
          <a:ext cx="4321175" cy="4981575"/>
        </p:xfrm>
        <a:graphic>
          <a:graphicData uri="http://schemas.openxmlformats.org/drawingml/2006/table">
            <a:tbl>
              <a:tblPr/>
              <a:tblGrid>
                <a:gridCol w="1871967">
                  <a:extLst>
                    <a:ext uri="{9D8B030D-6E8A-4147-A177-3AD203B41FA5}"/>
                  </a:extLst>
                </a:gridCol>
                <a:gridCol w="2449208">
                  <a:extLst>
                    <a:ext uri="{9D8B030D-6E8A-4147-A177-3AD203B41FA5}"/>
                  </a:extLst>
                </a:gridCol>
              </a:tblGrid>
              <a:tr h="1280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Préparer, organiser et maintenir en état son poste de travail tout au long de l’activité dans le respect de la règlementation en vigueur.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12 - L’organisation du poste de travail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13 - Les règles applicables à l’hygiène, la sécurité et la santé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14 - Les règles et les pratiques en matière de développement durable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646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 Maitriser les techniques culinaires de base et réaliser une production dans le respect des consignes et des règles d’hygiène et de sécurité.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15 - Des éléments de culture culinaire contemporaine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16 - Les différentes techniques de cuisson et de préparations culinaires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17 - La cuisine régionale du lieu de l’établissement de formation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18 - Les constituants de base de la matière vivante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9144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 Analyser, contrôler la qualité de sa production, dresser et participer à la distribution selon le contexte professionnel.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19 - Le dressage et l’envoi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20 - L’approche sensorielle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140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 Communiquer en fonction du contexte professionnel et en respectant les usages de la profession.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21 - Le contexte professionnel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22 - L’entreprise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Thème 23 - Le parcours professionnel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4" name="Flèche droite 13"/>
          <p:cNvSpPr/>
          <p:nvPr/>
        </p:nvSpPr>
        <p:spPr>
          <a:xfrm>
            <a:off x="7316788" y="1338263"/>
            <a:ext cx="503237" cy="14446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3601" name="Titre 1"/>
          <p:cNvSpPr>
            <a:spLocks noGrp="1"/>
          </p:cNvSpPr>
          <p:nvPr>
            <p:ph type="title"/>
          </p:nvPr>
        </p:nvSpPr>
        <p:spPr>
          <a:xfrm>
            <a:off x="0" y="-377825"/>
            <a:ext cx="9144000" cy="1143000"/>
          </a:xfrm>
        </p:spPr>
        <p:txBody>
          <a:bodyPr/>
          <a:lstStyle/>
          <a:p>
            <a:pPr algn="ctr"/>
            <a:r>
              <a:rPr lang="fr-FR" altLang="fr-FR" sz="2800" smtClean="0">
                <a:solidFill>
                  <a:schemeClr val="tx1"/>
                </a:solidFill>
                <a:latin typeface="Arial" pitchFamily="34" charset="0"/>
              </a:rPr>
              <a:t>CAP Cuisine : Linéarité RAP – RC - Epreuves</a:t>
            </a:r>
          </a:p>
        </p:txBody>
      </p:sp>
      <p:sp>
        <p:nvSpPr>
          <p:cNvPr id="2360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A1B04F56-0C01-4A68-930D-33AF30962BD1}" type="slidenum">
              <a:rPr lang="fr-FR" altLang="fr-FR"/>
              <a:pPr/>
              <a:t>8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3412"/>
          </a:xfrm>
        </p:spPr>
        <p:txBody>
          <a:bodyPr/>
          <a:lstStyle/>
          <a:p>
            <a:pPr algn="ctr"/>
            <a:r>
              <a:rPr lang="fr-FR" altLang="fr-FR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Extrait du référentiel de certification</a:t>
            </a:r>
          </a:p>
        </p:txBody>
      </p:sp>
      <p:sp>
        <p:nvSpPr>
          <p:cNvPr id="25603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B24ED60E-1F6E-4E5C-9B3E-C1B9B9DF4308}" type="slidenum">
              <a:rPr lang="fr-FR" altLang="fr-FR"/>
              <a:pPr/>
              <a:t>9</a:t>
            </a:fld>
            <a:endParaRPr lang="fr-FR" altLang="fr-FR"/>
          </a:p>
        </p:txBody>
      </p:sp>
      <p:pic>
        <p:nvPicPr>
          <p:cNvPr id="25604" name="Espace réservé du contenu 2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7163" y="1196975"/>
            <a:ext cx="8878887" cy="4851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Personnalisé 5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C0CBCB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1947</TotalTime>
  <Words>632</Words>
  <Application>Microsoft Office PowerPoint</Application>
  <PresentationFormat>Affichage à l'écran (4:3)</PresentationFormat>
  <Paragraphs>119</Paragraphs>
  <Slides>12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Capitaux</vt:lpstr>
      <vt:lpstr>CAP CUISINE</vt:lpstr>
      <vt:lpstr>CAP Cuisine Eléments de contexte</vt:lpstr>
      <vt:lpstr>Le référentiel d’activités professionnelles  champ d’activité et  emplois concernés</vt:lpstr>
      <vt:lpstr>Diapositive 4</vt:lpstr>
      <vt:lpstr>LE REFERENTIEL DES ACTIVITÉS PROFESSIONNELLES</vt:lpstr>
      <vt:lpstr>Diapositive 6</vt:lpstr>
      <vt:lpstr>Diapositive 7</vt:lpstr>
      <vt:lpstr>CAP Cuisine : Linéarité RAP – RC - Epreuves</vt:lpstr>
      <vt:lpstr>Extrait du référentiel de certification</vt:lpstr>
      <vt:lpstr>Le règlement d’examen</vt:lpstr>
      <vt:lpstr> ANNEXE VI LISTE DES TECHNIQUES PROFESSIONNELLES A MAITRISER</vt:lpstr>
      <vt:lpstr>CAP Cuisine Groupe de travail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RENOVATION DU BP CUISINIER</dc:title>
  <dc:creator>Denis Herrero</dc:creator>
  <cp:lastModifiedBy>cottet-dumoulin</cp:lastModifiedBy>
  <cp:revision>86</cp:revision>
  <dcterms:created xsi:type="dcterms:W3CDTF">2013-01-31T07:24:38Z</dcterms:created>
  <dcterms:modified xsi:type="dcterms:W3CDTF">2016-09-30T08:09:43Z</dcterms:modified>
</cp:coreProperties>
</file>